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57" r:id="rId6"/>
    <p:sldId id="258" r:id="rId7"/>
    <p:sldId id="260" r:id="rId8"/>
    <p:sldId id="262" r:id="rId9"/>
    <p:sldId id="264" r:id="rId10"/>
    <p:sldId id="266" r:id="rId11"/>
  </p:sldIdLst>
  <p:sldSz cx="9144000" cy="5143500" type="screen16x9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55B"/>
    <a:srgbClr val="155697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6433" autoAdjust="0"/>
  </p:normalViewPr>
  <p:slideViewPr>
    <p:cSldViewPr snapToGrid="0" showGuides="1">
      <p:cViewPr varScale="1">
        <p:scale>
          <a:sx n="103" d="100"/>
          <a:sy n="103" d="100"/>
        </p:scale>
        <p:origin x="408" y="9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62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NLL 2021: 96%</a:t>
            </a:r>
          </a:p>
          <a:p>
            <a:r>
              <a:rPr lang="sv-SE" baseline="0" dirty="0" smtClean="0"/>
              <a:t>NLL 2020: 96% (mål 96% i div planen)</a:t>
            </a:r>
          </a:p>
          <a:p>
            <a:r>
              <a:rPr lang="sv-SE" baseline="0" dirty="0" smtClean="0"/>
              <a:t>NLL 2019: 95%   </a:t>
            </a:r>
          </a:p>
          <a:p>
            <a:endParaRPr lang="sv-SE" baseline="0" dirty="0" smtClean="0"/>
          </a:p>
          <a:p>
            <a:r>
              <a:rPr lang="sv-SE" baseline="0" dirty="0" smtClean="0"/>
              <a:t>MÅL fr </a:t>
            </a:r>
            <a:r>
              <a:rPr lang="sv-SE" baseline="0" dirty="0" err="1" smtClean="0"/>
              <a:t>Div</a:t>
            </a:r>
            <a:r>
              <a:rPr lang="sv-SE" baseline="0" dirty="0" smtClean="0"/>
              <a:t> plan 2019 gällde 4-åringar. Jämför med Sverige snittet 2018 för 3-åringar = 95%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08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2021: MÅL</a:t>
            </a:r>
            <a:r>
              <a:rPr lang="sv-SE" baseline="0" dirty="0" smtClean="0"/>
              <a:t> under NLL 69% Norrbottens medelvärde</a:t>
            </a:r>
            <a:endParaRPr lang="sv-SE" dirty="0" smtClean="0"/>
          </a:p>
          <a:p>
            <a:r>
              <a:rPr lang="sv-SE" dirty="0" smtClean="0"/>
              <a:t>2020: Mål under NLL 66%, </a:t>
            </a:r>
            <a:r>
              <a:rPr lang="sv-SE" dirty="0" err="1" smtClean="0"/>
              <a:t>sv</a:t>
            </a:r>
            <a:r>
              <a:rPr lang="sv-SE" dirty="0" smtClean="0"/>
              <a:t> siffror från 2018, inget mål i </a:t>
            </a:r>
            <a:r>
              <a:rPr lang="sv-SE" dirty="0" err="1" smtClean="0"/>
              <a:t>Div</a:t>
            </a:r>
            <a:r>
              <a:rPr lang="sv-SE" dirty="0" smtClean="0"/>
              <a:t> planen.</a:t>
            </a:r>
          </a:p>
          <a:p>
            <a:r>
              <a:rPr lang="sv-SE" dirty="0" smtClean="0"/>
              <a:t>2019 : Mål 68%, som Sverigesnittet 2018, inget mål i div planen.</a:t>
            </a:r>
          </a:p>
          <a:p>
            <a:endParaRPr lang="sv-SE" dirty="0" smtClean="0"/>
          </a:p>
          <a:p>
            <a:r>
              <a:rPr lang="sv-SE" dirty="0" smtClean="0"/>
              <a:t>NLL 2018 69%-2019 70%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69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200"/>
            <a:r>
              <a:rPr lang="sv-SE" dirty="0" smtClean="0"/>
              <a:t>MÅL som snittet i NLL 41 %, inget mål i </a:t>
            </a:r>
            <a:r>
              <a:rPr lang="sv-SE" dirty="0" err="1" smtClean="0"/>
              <a:t>Div</a:t>
            </a:r>
            <a:r>
              <a:rPr lang="sv-SE" dirty="0" smtClean="0"/>
              <a:t> planen. 2021,</a:t>
            </a:r>
            <a:r>
              <a:rPr lang="sv-SE" baseline="0" dirty="0" smtClean="0"/>
              <a:t> ny uppföljning 36 mån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MÅL som snittet i NLL 37 %, inget mål i </a:t>
            </a:r>
            <a:r>
              <a:rPr lang="sv-SE" dirty="0" err="1" smtClean="0"/>
              <a:t>Div</a:t>
            </a:r>
            <a:r>
              <a:rPr lang="sv-SE" dirty="0" smtClean="0"/>
              <a:t> planen. 2020</a:t>
            </a:r>
          </a:p>
          <a:p>
            <a:endParaRPr lang="sv-SE" dirty="0" smtClean="0"/>
          </a:p>
          <a:p>
            <a:r>
              <a:rPr lang="sv-SE" dirty="0" smtClean="0"/>
              <a:t>2019: Mål 41% som snittet var för regionerna i Sverige 2018, inget mål i div planen. </a:t>
            </a:r>
          </a:p>
          <a:p>
            <a:endParaRPr lang="sv-SE" dirty="0" smtClean="0"/>
          </a:p>
          <a:p>
            <a:r>
              <a:rPr lang="sv-SE" dirty="0" smtClean="0"/>
              <a:t>DFT=</a:t>
            </a:r>
            <a:r>
              <a:rPr lang="sv-SE" baseline="0" dirty="0" smtClean="0"/>
              <a:t> 0, Kariesfria</a:t>
            </a:r>
            <a:endParaRPr lang="sv-SE" dirty="0" smtClean="0"/>
          </a:p>
          <a:p>
            <a:r>
              <a:rPr lang="sv-SE" dirty="0" smtClean="0"/>
              <a:t>NLL:</a:t>
            </a:r>
            <a:r>
              <a:rPr lang="sv-SE" baseline="0" dirty="0" smtClean="0"/>
              <a:t> </a:t>
            </a:r>
            <a:r>
              <a:rPr lang="sv-SE" dirty="0" smtClean="0"/>
              <a:t>2018 34%, 2019 41%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5106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2021: MÅL 69%</a:t>
            </a:r>
            <a:r>
              <a:rPr lang="sv-SE" baseline="0" dirty="0" smtClean="0"/>
              <a:t> i div planen, 36 mån uppföljning</a:t>
            </a:r>
            <a:endParaRPr lang="sv-SE" dirty="0" smtClean="0"/>
          </a:p>
          <a:p>
            <a:r>
              <a:rPr lang="sv-SE" dirty="0" smtClean="0"/>
              <a:t>2020 : MÅL 67 % från </a:t>
            </a:r>
            <a:r>
              <a:rPr lang="sv-SE" dirty="0" err="1" smtClean="0"/>
              <a:t>Div</a:t>
            </a:r>
            <a:r>
              <a:rPr lang="sv-SE" dirty="0" smtClean="0"/>
              <a:t> planen, 2019 :Mål 67</a:t>
            </a:r>
            <a:r>
              <a:rPr lang="sv-SE" baseline="0" dirty="0" smtClean="0"/>
              <a:t> </a:t>
            </a:r>
            <a:r>
              <a:rPr lang="sv-SE" dirty="0" smtClean="0"/>
              <a:t>% från </a:t>
            </a:r>
            <a:r>
              <a:rPr lang="sv-SE" dirty="0" err="1" smtClean="0"/>
              <a:t>Div</a:t>
            </a:r>
            <a:r>
              <a:rPr lang="sv-SE" dirty="0" smtClean="0"/>
              <a:t> planen 2019, Sverigemedel 2018 70%</a:t>
            </a:r>
          </a:p>
          <a:p>
            <a:endParaRPr lang="sv-SE" dirty="0" smtClean="0"/>
          </a:p>
          <a:p>
            <a:r>
              <a:rPr lang="sv-SE" dirty="0" smtClean="0"/>
              <a:t>NLL: 2018 66%</a:t>
            </a:r>
            <a:r>
              <a:rPr lang="sv-SE" baseline="0" dirty="0" smtClean="0"/>
              <a:t> -</a:t>
            </a:r>
            <a:r>
              <a:rPr lang="sv-SE" dirty="0" smtClean="0"/>
              <a:t> 2019 69%</a:t>
            </a:r>
          </a:p>
          <a:p>
            <a:endParaRPr lang="sv-SE" dirty="0" smtClean="0"/>
          </a:p>
          <a:p>
            <a:r>
              <a:rPr lang="sv-SE" dirty="0" smtClean="0"/>
              <a:t>DFS-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approx</a:t>
            </a:r>
            <a:r>
              <a:rPr lang="sv-SE" dirty="0" smtClean="0"/>
              <a:t>, Kariesfria approximalt per Kommun % </a:t>
            </a:r>
          </a:p>
          <a:p>
            <a:r>
              <a:rPr lang="sv-SE" dirty="0" smtClean="0"/>
              <a:t>Slutresultatet</a:t>
            </a:r>
            <a:r>
              <a:rPr lang="sv-SE" baseline="0" dirty="0" smtClean="0"/>
              <a:t>, det vi en gång lagat mellan tänderna kommer vi få laga om flera gånger.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80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57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6" y="169934"/>
            <a:ext cx="5978095" cy="598810"/>
          </a:xfrm>
        </p:spPr>
        <p:txBody>
          <a:bodyPr/>
          <a:lstStyle/>
          <a:p>
            <a:r>
              <a:rPr lang="sv-SE" dirty="0" smtClean="0"/>
              <a:t>Barnepidemiologi 2021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768744"/>
            <a:ext cx="6052678" cy="3352983"/>
          </a:xfrm>
        </p:spPr>
        <p:txBody>
          <a:bodyPr/>
          <a:lstStyle/>
          <a:p>
            <a:r>
              <a:rPr lang="sv-SE" sz="1400" dirty="0" smtClean="0"/>
              <a:t>Presenteras för 3-,12- och 19-åringar</a:t>
            </a:r>
          </a:p>
          <a:p>
            <a:r>
              <a:rPr lang="sv-SE" sz="1400" dirty="0" smtClean="0"/>
              <a:t>Siffrorna har tagits från  Datalagret</a:t>
            </a:r>
          </a:p>
          <a:p>
            <a:r>
              <a:rPr lang="sv-SE" sz="1400" dirty="0" smtClean="0"/>
              <a:t>Redovisas på kliniknivå. </a:t>
            </a:r>
          </a:p>
          <a:p>
            <a:r>
              <a:rPr lang="sv-SE" sz="1400" dirty="0" smtClean="0"/>
              <a:t>Några kliniker har så få individer 10-20 </a:t>
            </a:r>
            <a:r>
              <a:rPr lang="sv-SE" sz="1400" dirty="0" err="1" smtClean="0"/>
              <a:t>st</a:t>
            </a:r>
            <a:r>
              <a:rPr lang="sv-SE" sz="1400" dirty="0" smtClean="0"/>
              <a:t> i åldersgrupperna så andelen varierar kraftigt mellan åren tex Arjeplog, Karesuando, </a:t>
            </a:r>
            <a:r>
              <a:rPr lang="sv-SE" sz="1400" dirty="0"/>
              <a:t>P</a:t>
            </a:r>
            <a:r>
              <a:rPr lang="sv-SE" sz="1400" dirty="0" smtClean="0"/>
              <a:t>ajala, Vittangi, Överkalix. </a:t>
            </a:r>
          </a:p>
          <a:p>
            <a:r>
              <a:rPr lang="sv-SE" sz="1400" dirty="0" smtClean="0"/>
              <a:t>Där inget mål finns angivet i divisionsplanen är gränsvärdet Ftv Norrbottens snitt. </a:t>
            </a:r>
          </a:p>
          <a:p>
            <a:r>
              <a:rPr lang="sv-SE" sz="1400" dirty="0"/>
              <a:t>Då revisionsintervallet förlängts till 30 månader för 16-23 åringar </a:t>
            </a:r>
            <a:r>
              <a:rPr lang="sv-SE" sz="1400" dirty="0" smtClean="0"/>
              <a:t>presenteras nu </a:t>
            </a:r>
            <a:r>
              <a:rPr lang="sv-SE" sz="1400" dirty="0" err="1" smtClean="0"/>
              <a:t>EPI:n</a:t>
            </a:r>
            <a:r>
              <a:rPr lang="sv-SE" sz="1400" dirty="0" smtClean="0"/>
              <a:t> med 36 månaders uppföljning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060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2" y="-59267"/>
            <a:ext cx="5103633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800" y="177802"/>
            <a:ext cx="6527799" cy="550333"/>
          </a:xfrm>
        </p:spPr>
        <p:txBody>
          <a:bodyPr/>
          <a:lstStyle/>
          <a:p>
            <a:r>
              <a:rPr lang="sv-SE" dirty="0" smtClean="0"/>
              <a:t>Kariesfria 3-åringar 2021 per klinik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717800" y="3727361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79%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513667" y="4278402"/>
            <a:ext cx="762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98%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851564" y="3541019"/>
            <a:ext cx="1112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96%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032877" y="2147710"/>
            <a:ext cx="770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564928" y="3706165"/>
            <a:ext cx="55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92%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74533" y="2873893"/>
            <a:ext cx="86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</a:t>
            </a:r>
            <a:r>
              <a:rPr lang="sv-SE" sz="1400" dirty="0">
                <a:solidFill>
                  <a:srgbClr val="FF0000"/>
                </a:solidFill>
              </a:rPr>
              <a:t>4</a:t>
            </a:r>
            <a:r>
              <a:rPr lang="sv-SE" sz="1400" dirty="0" smtClean="0">
                <a:solidFill>
                  <a:srgbClr val="FF0000"/>
                </a:solidFill>
              </a:rPr>
              <a:t>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146826" y="3816736"/>
            <a:ext cx="78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95%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28234" y="1368785"/>
            <a:ext cx="609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96%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5636621" y="4138993"/>
            <a:ext cx="170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98% 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97% 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97%  </a:t>
            </a:r>
            <a:r>
              <a:rPr lang="sv-SE" sz="1200" dirty="0" err="1" smtClean="0"/>
              <a:t>Örnnäset</a:t>
            </a:r>
            <a:endParaRPr lang="sv-SE" sz="1200" dirty="0"/>
          </a:p>
        </p:txBody>
      </p:sp>
      <p:sp>
        <p:nvSpPr>
          <p:cNvPr id="16" name="textruta 15"/>
          <p:cNvSpPr txBox="1"/>
          <p:nvPr/>
        </p:nvSpPr>
        <p:spPr>
          <a:xfrm>
            <a:off x="5587883" y="2287831"/>
            <a:ext cx="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97%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199466" y="4628968"/>
            <a:ext cx="975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96%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132513" y="4124513"/>
            <a:ext cx="88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92%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810112" y="3244081"/>
            <a:ext cx="754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100%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5015333" y="3185531"/>
            <a:ext cx="706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9</a:t>
            </a:r>
            <a:r>
              <a:rPr lang="sv-SE" sz="1400" dirty="0">
                <a:solidFill>
                  <a:srgbClr val="FF0000"/>
                </a:solidFill>
              </a:rPr>
              <a:t>3</a:t>
            </a:r>
            <a:r>
              <a:rPr lang="sv-SE" sz="1400" dirty="0" smtClean="0">
                <a:solidFill>
                  <a:srgbClr val="FF0000"/>
                </a:solidFill>
              </a:rPr>
              <a:t>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4865940" y="857193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83%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4199466" y="4835720"/>
            <a:ext cx="1081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98% </a:t>
            </a:r>
            <a:r>
              <a:rPr lang="sv-SE" sz="1200" dirty="0" smtClean="0"/>
              <a:t>Öjebyn</a:t>
            </a:r>
            <a:endParaRPr lang="sv-SE" sz="1200" dirty="0"/>
          </a:p>
        </p:txBody>
      </p:sp>
      <p:sp>
        <p:nvSpPr>
          <p:cNvPr id="31" name="textruta 30"/>
          <p:cNvSpPr txBox="1"/>
          <p:nvPr/>
        </p:nvSpPr>
        <p:spPr>
          <a:xfrm>
            <a:off x="4498205" y="1600537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100%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0" y="1322619"/>
            <a:ext cx="2650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>
                <a:solidFill>
                  <a:srgbClr val="00B050"/>
                </a:solidFill>
              </a:rPr>
              <a:t>96%</a:t>
            </a:r>
          </a:p>
          <a:p>
            <a:r>
              <a:rPr lang="sv-SE" sz="1600" dirty="0" smtClean="0">
                <a:solidFill>
                  <a:srgbClr val="0070C0"/>
                </a:solidFill>
              </a:rPr>
              <a:t>Mål i div plan</a:t>
            </a:r>
            <a:r>
              <a:rPr lang="sv-SE" sz="1600" dirty="0">
                <a:solidFill>
                  <a:srgbClr val="0070C0"/>
                </a:solidFill>
              </a:rPr>
              <a:t>: 96%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6564927" y="914702"/>
            <a:ext cx="2412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96% (mål i Divisionsplanen)</a:t>
            </a:r>
          </a:p>
        </p:txBody>
      </p:sp>
    </p:spTree>
    <p:extLst>
      <p:ext uri="{BB962C8B-B14F-4D97-AF65-F5344CB8AC3E}">
        <p14:creationId xmlns:p14="http://schemas.microsoft.com/office/powerpoint/2010/main" val="149938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 smtClean="0"/>
              <a:t>Kariesfria 12-åringar 2021 per klinik </a:t>
            </a:r>
            <a:r>
              <a:rPr lang="sv-SE" sz="1400" dirty="0" smtClean="0"/>
              <a:t>(senaste </a:t>
            </a:r>
            <a:r>
              <a:rPr lang="sv-SE" sz="1400" dirty="0" err="1" smtClean="0"/>
              <a:t>us</a:t>
            </a:r>
            <a:r>
              <a:rPr lang="sv-SE" sz="1400" dirty="0" smtClean="0"/>
              <a:t> 24mån)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2737923" y="3727361"/>
            <a:ext cx="108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436224" y="4269541"/>
            <a:ext cx="89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80%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93705" y="3528972"/>
            <a:ext cx="1115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80%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75881" y="2198168"/>
            <a:ext cx="75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69%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80786" y="3706165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69% 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56716" y="2862380"/>
            <a:ext cx="1070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15332" y="3850839"/>
            <a:ext cx="1190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72%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56052" y="1368785"/>
            <a:ext cx="74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922818" y="2129538"/>
            <a:ext cx="100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61%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591516"/>
            <a:ext cx="1408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68% 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092131" y="4137027"/>
            <a:ext cx="1270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67%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310004" y="3034999"/>
            <a:ext cx="153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70% 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947521" y="3170157"/>
            <a:ext cx="725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40%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5581433" y="4124513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76%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FF0000"/>
                </a:solidFill>
              </a:rPr>
              <a:t>68%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73% </a:t>
            </a:r>
            <a:r>
              <a:rPr lang="sv-SE" sz="1200" dirty="0" err="1" smtClean="0"/>
              <a:t>Örnäset</a:t>
            </a:r>
            <a:endParaRPr lang="sv-SE" sz="1200" dirty="0" smtClean="0"/>
          </a:p>
        </p:txBody>
      </p:sp>
      <p:sp>
        <p:nvSpPr>
          <p:cNvPr id="23" name="textruta 22"/>
          <p:cNvSpPr txBox="1"/>
          <p:nvPr/>
        </p:nvSpPr>
        <p:spPr>
          <a:xfrm>
            <a:off x="4798618" y="860435"/>
            <a:ext cx="75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504721" y="1592254"/>
            <a:ext cx="840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44%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3909505" y="4835723"/>
            <a:ext cx="149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64% </a:t>
            </a:r>
            <a:r>
              <a:rPr lang="sv-SE" sz="1200" dirty="0" smtClean="0">
                <a:solidFill>
                  <a:schemeClr val="accent5">
                    <a:lumMod val="75000"/>
                  </a:schemeClr>
                </a:solidFill>
              </a:rPr>
              <a:t>Öjebyn</a:t>
            </a:r>
            <a:endParaRPr lang="sv-SE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136901" y="1155321"/>
            <a:ext cx="26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 smtClean="0">
                <a:solidFill>
                  <a:srgbClr val="00B050"/>
                </a:solidFill>
              </a:rPr>
              <a:t>69%</a:t>
            </a:r>
            <a:endParaRPr lang="sv-SE" sz="2400" dirty="0">
              <a:solidFill>
                <a:srgbClr val="00B05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206067" y="936364"/>
            <a:ext cx="26885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</a:t>
            </a:r>
            <a:r>
              <a:rPr lang="sv-SE" sz="1400" dirty="0" err="1"/>
              <a:t>Ftv</a:t>
            </a:r>
            <a:r>
              <a:rPr lang="sv-SE" sz="1400" dirty="0"/>
              <a:t> Norrbottens medelvärde </a:t>
            </a:r>
            <a:r>
              <a:rPr lang="sv-SE" sz="1400" dirty="0" smtClean="0"/>
              <a:t>69% </a:t>
            </a:r>
          </a:p>
          <a:p>
            <a:r>
              <a:rPr lang="sv-SE" sz="1400" dirty="0" smtClean="0"/>
              <a:t>Inget mål i </a:t>
            </a:r>
            <a:r>
              <a:rPr lang="sv-SE" sz="1400" dirty="0" err="1" smtClean="0"/>
              <a:t>divplanen</a:t>
            </a:r>
            <a:r>
              <a:rPr lang="sv-SE" sz="1400" dirty="0" smtClean="0"/>
              <a:t> 2021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1834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 smtClean="0"/>
              <a:t>Kariesfria 19-åringar 2021 per klinik </a:t>
            </a:r>
            <a:r>
              <a:rPr lang="sv-SE" sz="1400" dirty="0" smtClean="0"/>
              <a:t>(senaste </a:t>
            </a:r>
            <a:r>
              <a:rPr lang="sv-SE" sz="1400" dirty="0" err="1" smtClean="0"/>
              <a:t>us</a:t>
            </a:r>
            <a:r>
              <a:rPr lang="sv-SE" sz="1400" dirty="0" smtClean="0"/>
              <a:t> 36mån)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2726267" y="3727361"/>
            <a:ext cx="102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36%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383223" y="4278402"/>
            <a:ext cx="719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40%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56052" y="3557189"/>
            <a:ext cx="786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46%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36999" y="2160239"/>
            <a:ext cx="107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29%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80786" y="3706165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33%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589867" y="2873893"/>
            <a:ext cx="1045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43%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15331" y="3816736"/>
            <a:ext cx="73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52%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663992" y="1368785"/>
            <a:ext cx="1139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36%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543542" y="2318532"/>
            <a:ext cx="713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34%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835722"/>
            <a:ext cx="1371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51% </a:t>
            </a:r>
            <a:r>
              <a:rPr lang="sv-SE" sz="1200" dirty="0" smtClean="0"/>
              <a:t>Öjebyn</a:t>
            </a:r>
            <a:endParaRPr lang="sv-SE" sz="1200" dirty="0"/>
          </a:p>
        </p:txBody>
      </p:sp>
      <p:sp>
        <p:nvSpPr>
          <p:cNvPr id="18" name="textruta 17"/>
          <p:cNvSpPr txBox="1"/>
          <p:nvPr/>
        </p:nvSpPr>
        <p:spPr>
          <a:xfrm>
            <a:off x="4044782" y="4124513"/>
            <a:ext cx="86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35%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672667" y="3199188"/>
            <a:ext cx="930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26%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912656" y="3162940"/>
            <a:ext cx="760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32%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5541079" y="4124513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51%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FF0000"/>
                </a:solidFill>
              </a:rPr>
              <a:t>38%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FF0000"/>
                </a:solidFill>
              </a:rPr>
              <a:t>37% </a:t>
            </a:r>
            <a:r>
              <a:rPr lang="sv-SE" sz="1200" dirty="0" err="1" smtClean="0"/>
              <a:t>Örnnäset</a:t>
            </a:r>
            <a:endParaRPr lang="sv-SE" sz="1200" dirty="0"/>
          </a:p>
        </p:txBody>
      </p:sp>
      <p:sp>
        <p:nvSpPr>
          <p:cNvPr id="22" name="textruta 21"/>
          <p:cNvSpPr txBox="1"/>
          <p:nvPr/>
        </p:nvSpPr>
        <p:spPr>
          <a:xfrm>
            <a:off x="4795630" y="826918"/>
            <a:ext cx="1514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22%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4491566" y="1604524"/>
            <a:ext cx="842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14%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4044782" y="4623321"/>
            <a:ext cx="104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43%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50800" y="1250581"/>
            <a:ext cx="258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 smtClean="0">
                <a:solidFill>
                  <a:srgbClr val="00B050"/>
                </a:solidFill>
              </a:rPr>
              <a:t>41%</a:t>
            </a:r>
            <a:endParaRPr lang="sv-SE" sz="2400" dirty="0">
              <a:solidFill>
                <a:srgbClr val="00B05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310004" y="1046018"/>
            <a:ext cx="26331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</a:t>
            </a:r>
            <a:r>
              <a:rPr lang="sv-SE" sz="1400" dirty="0" err="1"/>
              <a:t>Ftv</a:t>
            </a:r>
            <a:r>
              <a:rPr lang="sv-SE" sz="1400" dirty="0"/>
              <a:t> Norrbottens medelvärde </a:t>
            </a:r>
            <a:r>
              <a:rPr lang="sv-SE" sz="1400" dirty="0" smtClean="0"/>
              <a:t>41% </a:t>
            </a:r>
            <a:endParaRPr lang="sv-SE" sz="1400" dirty="0"/>
          </a:p>
          <a:p>
            <a:r>
              <a:rPr lang="sv-SE" sz="1400" dirty="0"/>
              <a:t>Inget mål i </a:t>
            </a:r>
            <a:r>
              <a:rPr lang="sv-SE" sz="1400" dirty="0" err="1"/>
              <a:t>divplanen</a:t>
            </a:r>
            <a:r>
              <a:rPr lang="sv-SE" sz="1400" dirty="0"/>
              <a:t> </a:t>
            </a:r>
            <a:r>
              <a:rPr lang="sv-SE" sz="1400" dirty="0" smtClean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00676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 smtClean="0"/>
              <a:t>Kariesfria 19-åringar </a:t>
            </a:r>
            <a:r>
              <a:rPr lang="sv-SE" dirty="0" err="1" smtClean="0"/>
              <a:t>approximalt</a:t>
            </a:r>
            <a:r>
              <a:rPr lang="sv-SE" dirty="0" smtClean="0"/>
              <a:t> 2021 per klinik </a:t>
            </a:r>
            <a:r>
              <a:rPr lang="sv-SE" sz="1400" dirty="0" smtClean="0"/>
              <a:t>(senaste </a:t>
            </a:r>
            <a:r>
              <a:rPr lang="sv-SE" sz="1400" dirty="0" err="1" smtClean="0"/>
              <a:t>us</a:t>
            </a:r>
            <a:r>
              <a:rPr lang="sv-SE" sz="1400" dirty="0" smtClean="0"/>
              <a:t> 36 mån)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2700866" y="3727361"/>
            <a:ext cx="770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53%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438228" y="4262808"/>
            <a:ext cx="91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67666" y="3552276"/>
            <a:ext cx="1247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78%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13667" y="2144707"/>
            <a:ext cx="1119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71%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74372" y="3705417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53%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06987" y="2873893"/>
            <a:ext cx="1002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6</a:t>
            </a:r>
            <a:r>
              <a:rPr lang="sv-SE" sz="1400" dirty="0" smtClean="0">
                <a:solidFill>
                  <a:srgbClr val="00B050"/>
                </a:solidFill>
              </a:rPr>
              <a:t>9%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08271" y="3859091"/>
            <a:ext cx="73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72%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697648" y="1368785"/>
            <a:ext cx="1086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66%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550069" y="2311466"/>
            <a:ext cx="759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70%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618693"/>
            <a:ext cx="1270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77%</a:t>
            </a:r>
            <a:endParaRPr lang="sv-SE" sz="14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108220" y="4124513"/>
            <a:ext cx="1206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61%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5740998" y="3244499"/>
            <a:ext cx="1006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68%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902200" y="3181670"/>
            <a:ext cx="647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60% 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5647848" y="4095238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75% </a:t>
            </a:r>
            <a:r>
              <a:rPr lang="sv-SE" sz="1200" dirty="0" smtClean="0"/>
              <a:t>Porsudden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72% </a:t>
            </a:r>
            <a:r>
              <a:rPr lang="sv-SE" sz="1200" dirty="0" smtClean="0"/>
              <a:t>TVC</a:t>
            </a:r>
          </a:p>
          <a:p>
            <a:r>
              <a:rPr lang="sv-SE" sz="1200" dirty="0" smtClean="0">
                <a:solidFill>
                  <a:srgbClr val="00B050"/>
                </a:solidFill>
              </a:rPr>
              <a:t>70% </a:t>
            </a:r>
            <a:r>
              <a:rPr lang="sv-SE" sz="1200" dirty="0" err="1" smtClean="0"/>
              <a:t>Örnnäset</a:t>
            </a:r>
            <a:endParaRPr lang="sv-SE" sz="1200" dirty="0"/>
          </a:p>
        </p:txBody>
      </p:sp>
      <p:sp>
        <p:nvSpPr>
          <p:cNvPr id="22" name="textruta 21"/>
          <p:cNvSpPr txBox="1"/>
          <p:nvPr/>
        </p:nvSpPr>
        <p:spPr>
          <a:xfrm>
            <a:off x="4803299" y="826568"/>
            <a:ext cx="125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22%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4455401" y="1569301"/>
            <a:ext cx="125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FF0000"/>
                </a:solidFill>
              </a:rPr>
              <a:t>29%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4044782" y="4835723"/>
            <a:ext cx="1329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rgbClr val="00B050"/>
                </a:solidFill>
              </a:rPr>
              <a:t>77%  </a:t>
            </a:r>
            <a:r>
              <a:rPr lang="sv-SE" sz="1200" dirty="0" smtClean="0"/>
              <a:t>Öjebyn</a:t>
            </a:r>
            <a:endParaRPr lang="sv-SE" sz="1200" dirty="0"/>
          </a:p>
        </p:txBody>
      </p:sp>
      <p:sp>
        <p:nvSpPr>
          <p:cNvPr id="26" name="textruta 25"/>
          <p:cNvSpPr txBox="1"/>
          <p:nvPr/>
        </p:nvSpPr>
        <p:spPr>
          <a:xfrm>
            <a:off x="59268" y="1322619"/>
            <a:ext cx="302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Norrbotten: </a:t>
            </a:r>
            <a:r>
              <a:rPr lang="sv-SE" sz="2400" dirty="0" smtClean="0">
                <a:solidFill>
                  <a:srgbClr val="00B050"/>
                </a:solidFill>
              </a:rPr>
              <a:t>71% </a:t>
            </a:r>
            <a:r>
              <a:rPr lang="sv-SE" sz="2400" dirty="0" smtClean="0">
                <a:solidFill>
                  <a:srgbClr val="00B050"/>
                </a:solidFill>
              </a:rPr>
              <a:t/>
            </a:r>
            <a:br>
              <a:rPr lang="sv-SE" sz="2400" dirty="0" smtClean="0">
                <a:solidFill>
                  <a:srgbClr val="00B050"/>
                </a:solidFill>
              </a:rPr>
            </a:br>
            <a:r>
              <a:rPr lang="sv-SE" sz="1600" dirty="0">
                <a:solidFill>
                  <a:srgbClr val="0070C0"/>
                </a:solidFill>
              </a:rPr>
              <a:t>Mål i </a:t>
            </a:r>
            <a:r>
              <a:rPr lang="sv-SE" sz="1600" dirty="0" err="1" smtClean="0">
                <a:solidFill>
                  <a:srgbClr val="0070C0"/>
                </a:solidFill>
              </a:rPr>
              <a:t>div.plan</a:t>
            </a:r>
            <a:r>
              <a:rPr lang="sv-SE" sz="1600" dirty="0" smtClean="0">
                <a:solidFill>
                  <a:srgbClr val="0070C0"/>
                </a:solidFill>
              </a:rPr>
              <a:t> 69%</a:t>
            </a:r>
            <a:endParaRPr lang="sv-SE" sz="1600" dirty="0">
              <a:solidFill>
                <a:srgbClr val="0070C0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268852" y="949036"/>
            <a:ext cx="264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Handlingsplan för de under </a:t>
            </a:r>
            <a:r>
              <a:rPr lang="sv-SE" sz="1400" dirty="0" smtClean="0"/>
              <a:t>69% </a:t>
            </a:r>
            <a:r>
              <a:rPr lang="sv-SE" sz="1400" dirty="0"/>
              <a:t>(mål i Divisionsplanen</a:t>
            </a:r>
            <a:r>
              <a:rPr lang="sv-SE" sz="1400" dirty="0" smtClean="0"/>
              <a:t>)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48933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kliniker som inte uppnår målen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Gör förslag på handlingsplan, med insatser för att förbättra munhälsan på respektive åldersgrupp.</a:t>
            </a:r>
            <a:br>
              <a:rPr lang="sv-SE" dirty="0" smtClean="0"/>
            </a:br>
            <a:r>
              <a:rPr lang="sv-SE" dirty="0" smtClean="0"/>
              <a:t>Värdera insatserna i handlingsplanen utifrån hur långt ni är från att nå målet samt åldersgruppens storlek.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Ta kontakt med HKU för samråd om handlingsplanen. </a:t>
            </a:r>
            <a:r>
              <a:rPr lang="sv-SE" dirty="0" err="1" smtClean="0"/>
              <a:t>Pedodontiavd</a:t>
            </a:r>
            <a:r>
              <a:rPr lang="sv-SE" dirty="0" smtClean="0"/>
              <a:t> är sakkunniga i förekommande fall.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Handlingsplanen beslutas, läggs in i VIS och presenteras för medarbetarna innan semesterperioden.</a:t>
            </a:r>
          </a:p>
        </p:txBody>
      </p:sp>
    </p:spTree>
    <p:extLst>
      <p:ext uri="{BB962C8B-B14F-4D97-AF65-F5344CB8AC3E}">
        <p14:creationId xmlns:p14="http://schemas.microsoft.com/office/powerpoint/2010/main" val="192132812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tnchahan</VersionComment>
    <NLLModifiedBy xmlns="http://schemas.microsoft.com/sharepoint/v3">Charlotte Hansson</NLLModifiedBy>
    <NLLDocumentIDValue xmlns="http://schemas.microsoft.com/sharepoint/v3">divtv-4-4741</NLLDocumentIDValue>
    <NLLInformationclass xmlns="http://schemas.microsoft.com/sharepoint/v3">Publik</NLLInformationclass>
    <AnsvarigQuickpart xmlns="http://schemas.microsoft.com/sharepoint/v3">Maria Pettersson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Division Nära</TermName>
          <TermId xmlns="http://schemas.microsoft.com/office/infopath/2007/PartnerControls">bc153e3c-85ea-45cf-bce9-ae26fafd6374</TermId>
        </TermInfo>
      </Terms>
    </NLLStakeholderTaxHTField0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Folktandvårdens A-Ö</TermName>
          <TermId xmlns="http://schemas.microsoft.com/office/infopath/2007/PartnerControls">177f4646-99c2-40a9-826c-397eddb8cdd9</TermId>
        </TermInfo>
      </Terms>
    </NLLInformationCollectionTaxHTField0>
    <NLLThinningTime xmlns="http://schemas.microsoft.com/sharepoint/v3">2025-03-20T23:00:00+00:00</NLLThinningTime>
    <NLLPublishDateQuickpart xmlns="http://schemas.microsoft.com/sharepoint/v3">2022-03-21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Folktandvård</TermName>
          <TermId xmlns="http://schemas.microsoft.com/office/infopath/2007/PartnerControls">946ea296-2224-43aa-9780-15730963f403</TermId>
        </TermInfo>
      </Terms>
    </NLLProducerPlaceTaxHTField0>
    <NLLEstablishedByQuickpart xmlns="http://schemas.microsoft.com/sharepoint/v3">Charlotte Hansson</NLLEstablishedByQuickpart>
    <NLLPublishDate xmlns="http://schemas.microsoft.com/sharepoint/v3">2022-03-20T23:00:00+00:00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EstablishedBy xmlns="http://schemas.microsoft.com/sharepoint/v3">
      <UserInfo>
        <DisplayName>Charlotte Hansson</DisplayName>
        <AccountId>235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barnepi</TermName>
          <TermId xmlns="http://schemas.microsoft.com/office/infopath/2007/PartnerControls">3d2cea51-9b8e-4524-a71f-b428d382deee</TermId>
        </TermInfo>
      </Terms>
    </TaxKeywordTaxHTField>
    <_dlc_DocId xmlns="c7918ce9-5289-4a18-805d-4141408e948c">divtv-4-4741</_dlc_DocId>
    <_dlc_DocIdUrl xmlns="c7918ce9-5289-4a18-805d-4141408e948c">
      <Url>http://spportal.extvis.local/process/administrativ/_layouts/15/DocIdRedir.aspx?ID=divtv-4-4741</Url>
      <Description>divtv-4-4741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2025-04-20T22:00:00+00:00</_dlc_ExpireDate>
    <VISResponsible xmlns="e1dec489-f745-4ed5-9c00-958a11aea6df">
      <UserInfo>
        <DisplayName>Maria Pettersson</DisplayName>
        <AccountId>160</AccountId>
        <AccountType/>
      </UserInfo>
    </VISResponsible>
    <VIS_DocumentId xmlns="e1dec489-f745-4ed5-9c00-958a11aea6df">
      <Url>https://samarbeta.nll.se/producentplats/divtv/_layouts/15/DocIdRedir.aspx?ID=divtv-4-4741</Url>
      <Description>divtv-4-4741</Description>
    </VIS_DocumentId>
    <DocumentStatus xmlns="e1dec489-f745-4ed5-9c00-958a11aea6df">
      <Url>https://samarbeta.nll.se/producentplats/divtv/_layouts/15/wrkstat.aspx?List=bf572354-9508-4ecb-9165-1fe90b5ec23d&amp;WorkflowInstanceName=0d8a4d31-aa22-42b3-86c3-d85dd5ff668f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250ee7b4d9bb8c15c15ff768352f79c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17dee6eec5598b22a7c41fd52a3e56c5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EB631-19F9-4FF6-B700-AC887A251A13}">
  <ds:schemaRefs>
    <ds:schemaRef ds:uri="http://purl.org/dc/terms/"/>
    <ds:schemaRef ds:uri="26e16198-7190-42ec-b460-8784cdae4cd5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B23875-0D2B-4D98-90B5-53F0C7B6AEA3}"/>
</file>

<file path=customXml/itemProps3.xml><?xml version="1.0" encoding="utf-8"?>
<ds:datastoreItem xmlns:ds="http://schemas.openxmlformats.org/officeDocument/2006/customXml" ds:itemID="{81870462-9D05-4649-A08C-A6DA3538D4B3}"/>
</file>

<file path=customXml/itemProps4.xml><?xml version="1.0" encoding="utf-8"?>
<ds:datastoreItem xmlns:ds="http://schemas.openxmlformats.org/officeDocument/2006/customXml" ds:itemID="{0B253F3D-7AFD-400D-80FE-20A01F5C3336}"/>
</file>

<file path=customXml/itemProps5.xml><?xml version="1.0" encoding="utf-8"?>
<ds:datastoreItem xmlns:ds="http://schemas.openxmlformats.org/officeDocument/2006/customXml" ds:itemID="{E02C261A-BDC0-4163-A0C5-B9AFEEB96F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605</Words>
  <Application>Microsoft Office PowerPoint</Application>
  <PresentationFormat>Bildspel på skärmen (16:9)</PresentationFormat>
  <Paragraphs>134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Region Norrbotten_vit</vt:lpstr>
      <vt:lpstr>Barnepidemiologi 2021</vt:lpstr>
      <vt:lpstr>Kariesfria 3-åringar 2021 per klinik</vt:lpstr>
      <vt:lpstr>Kariesfria 12-åringar 2021 per klinik (senaste us 24mån)</vt:lpstr>
      <vt:lpstr>Kariesfria 19-åringar 2021 per klinik (senaste us 36mån)</vt:lpstr>
      <vt:lpstr>Kariesfria 19-åringar approximalt 2021 per klinik (senaste us 36 mån)</vt:lpstr>
      <vt:lpstr>De kliniker som inte uppnår målen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Barnepidemiologi 2021</dc:title>
  <dc:creator/>
  <cp:keywords>barnepi</cp:keywords>
  <cp:lastModifiedBy>Charlotte Hansson</cp:lastModifiedBy>
  <cp:revision>32</cp:revision>
  <cp:lastPrinted>2022-03-21T15:40:17Z</cp:lastPrinted>
  <dcterms:created xsi:type="dcterms:W3CDTF">2017-03-16T14:21:56Z</dcterms:created>
  <dcterms:modified xsi:type="dcterms:W3CDTF">2022-03-21T16:05:39Z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954</vt:lpwstr>
  </property>
  <property fmtid="{D5CDD505-2E9C-101B-9397-08002B2CF9AE}" pid="3" name="TaxKeyword">
    <vt:lpwstr>9473;#|3d2cea51-9b8e-4524-a71f-b428d382deee</vt:lpwstr>
  </property>
  <property fmtid="{D5CDD505-2E9C-101B-9397-08002B2CF9AE}" pid="4" name="CareActionCodeSurgical">
    <vt:lpwstr/>
  </property>
  <property fmtid="{D5CDD505-2E9C-101B-9397-08002B2CF9AE}" pid="5" name="NLLInformationCollection">
    <vt:lpwstr>10539;#|177f4646-99c2-40a9-826c-397eddb8cdd9</vt:lpwstr>
  </property>
  <property fmtid="{D5CDD505-2E9C-101B-9397-08002B2CF9AE}" pid="6" name="NLLStakeholder">
    <vt:lpwstr>10577;#|bc153e3c-85ea-45cf-bce9-ae26fafd6374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NLLProjectUrl">
    <vt:lpwstr/>
  </property>
  <property fmtid="{D5CDD505-2E9C-101B-9397-08002B2CF9AE}" pid="51" name="NLLProjectStatus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6" name="NLLDefaultTemplate">
    <vt:lpwstr/>
  </property>
  <property fmtid="{D5CDD505-2E9C-101B-9397-08002B2CF9AE}" pid="57" name="NLLProjectVisitor">
    <vt:lpwstr/>
  </property>
  <property fmtid="{D5CDD505-2E9C-101B-9397-08002B2CF9AE}" pid="58" name="NLLApprovedBy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LatestProjectTrackingDate">
    <vt:lpwstr/>
  </property>
  <property fmtid="{D5CDD505-2E9C-101B-9397-08002B2CF9AE}" pid="71" name="NLLProjectTypeText">
    <vt:lpwstr/>
  </property>
  <property fmtid="{D5CDD505-2E9C-101B-9397-08002B2CF9AE}" pid="72" name="NLLEstablishingDate">
    <vt:lpwstr/>
  </property>
  <property fmtid="{D5CDD505-2E9C-101B-9397-08002B2CF9AE}" pid="73" name="NLLProjectMember">
    <vt:lpwstr/>
  </property>
  <property fmtid="{D5CDD505-2E9C-101B-9397-08002B2CF9AE}" pid="74" name="NLLProcessTeamLookup">
    <vt:lpwstr/>
  </property>
  <property fmtid="{D5CDD505-2E9C-101B-9397-08002B2CF9AE}" pid="75" name="_dlc_policyId">
    <vt:lpwstr>0x010100D7963E0E5B7A40E5AEA07389401D709F007B1238BBD93543428C20870054E92DBF|1214505165</vt:lpwstr>
  </property>
  <property fmtid="{D5CDD505-2E9C-101B-9397-08002B2CF9AE}" pid="76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7" name="_dlc_DocIdItemGuid">
    <vt:lpwstr>656bab95-5d3b-40d6-9589-cbae52b3213f</vt:lpwstr>
  </property>
  <property fmtid="{D5CDD505-2E9C-101B-9397-08002B2CF9AE}" pid="78" name="_CopySource">
    <vt:lpwstr/>
  </property>
  <property fmtid="{D5CDD505-2E9C-101B-9397-08002B2CF9AE}" pid="80" name="TaxCatchAll">
    <vt:lpwstr>9473;#;#10577;#;#10539;#;#954;#;#1021;#</vt:lpwstr>
  </property>
  <property fmtid="{D5CDD505-2E9C-101B-9397-08002B2CF9AE}" pid="81" name="Order">
    <vt:r8>2042000</vt:r8>
  </property>
  <property fmtid="{D5CDD505-2E9C-101B-9397-08002B2CF9AE}" pid="82" name="xd_ProgID">
    <vt:lpwstr/>
  </property>
  <property fmtid="{D5CDD505-2E9C-101B-9397-08002B2CF9AE}" pid="83" name="_SourceUrl">
    <vt:lpwstr/>
  </property>
  <property fmtid="{D5CDD505-2E9C-101B-9397-08002B2CF9AE}" pid="84" name="_SharedFileIndex">
    <vt:lpwstr/>
  </property>
  <property fmtid="{D5CDD505-2E9C-101B-9397-08002B2CF9AE}" pid="85" name="TemplateUrl">
    <vt:lpwstr/>
  </property>
  <property fmtid="{D5CDD505-2E9C-101B-9397-08002B2CF9AE}" pid="87" name="NLLDecisionLevelGoverning">
    <vt:lpwstr/>
  </property>
  <property fmtid="{D5CDD505-2E9C-101B-9397-08002B2CF9AE}" pid="88" name="NLLFactOwner">
    <vt:lpwstr/>
  </property>
  <property fmtid="{D5CDD505-2E9C-101B-9397-08002B2CF9AE}" pid="89" name="NLLFactOwnerText">
    <vt:lpwstr/>
  </property>
  <property fmtid="{D5CDD505-2E9C-101B-9397-08002B2CF9AE}" pid="90" name="xd_Signature">
    <vt:bool>false</vt:bool>
  </property>
  <property fmtid="{D5CDD505-2E9C-101B-9397-08002B2CF9AE}" pid="91" name="NLLDecisionLevel">
    <vt:lpwstr/>
  </property>
  <property fmtid="{D5CDD505-2E9C-101B-9397-08002B2CF9AE}" pid="92" name="NLLPTCProcessLeader">
    <vt:lpwstr/>
  </property>
  <property fmtid="{D5CDD505-2E9C-101B-9397-08002B2CF9AE}" pid="94" name="NLLPTCVISEditor">
    <vt:lpwstr/>
  </property>
</Properties>
</file>